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5/4/2021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5/4/2021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89B2BF-EE89-4A91-AB24-65B97D1DEE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Le otto competenze chiave di cittadinanza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BE4A347-61CA-48E5-AC50-E7FB6F1AE3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/>
              <a:t>Il 18 dicembre 2006 la Gazzetta Ufficiale dell’Unione Europea ha pubblicato la Raccomandazione del Parlamento Europeo Parlamento Europeo e del Consiglio relativa a competenze chiave per l’apprendimento permanente</a:t>
            </a:r>
          </a:p>
        </p:txBody>
      </p:sp>
    </p:spTree>
    <p:extLst>
      <p:ext uri="{BB962C8B-B14F-4D97-AF65-F5344CB8AC3E}">
        <p14:creationId xmlns:p14="http://schemas.microsoft.com/office/powerpoint/2010/main" val="3388262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6E8BB7-319D-4318-8084-037BE534D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1) Imparare ad imparare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92BDAF3-48C9-47CA-88D4-51AF1705273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it-IT" sz="24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it-IT" sz="2400" dirty="0">
                <a:latin typeface="Arial" panose="020B0604020202020204" pitchFamily="34" charset="0"/>
                <a:ea typeface="Calibri" panose="020F0502020204030204" pitchFamily="34" charset="0"/>
              </a:rPr>
              <a:t>Or</a:t>
            </a:r>
            <a:r>
              <a:rPr lang="it-IT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ganizzare il proprio apprendimento, individuando, scegliendo ed utilizzando varie fonti e varie modalità di informazione e di formazione (formale, non formale ed informale), anche in funzione dei tempi disponibili, delle proprie strategie e del proprio metodo di studio e di lavoro. </a:t>
            </a:r>
          </a:p>
          <a:p>
            <a:endParaRPr lang="it-IT" sz="2400" dirty="0"/>
          </a:p>
        </p:txBody>
      </p:sp>
      <p:pic>
        <p:nvPicPr>
          <p:cNvPr id="1026" name="Picture 2" descr="Imparare come imparare – miglioraresempre.it">
            <a:extLst>
              <a:ext uri="{FF2B5EF4-FFF2-40B4-BE49-F238E27FC236}">
                <a16:creationId xmlns:a16="http://schemas.microsoft.com/office/drawing/2014/main" id="{9566533C-21B7-4CCC-BC50-20D559EF7907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603659"/>
            <a:ext cx="5334000" cy="3204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950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6E8BB7-319D-4318-8084-037BE534D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2) progettare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92BDAF3-48C9-47CA-88D4-51AF1705273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it-IT" sz="24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it-IT" sz="18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it-IT" sz="1800" dirty="0">
                <a:latin typeface="Arial" panose="020B0604020202020204" pitchFamily="34" charset="0"/>
                <a:ea typeface="Calibri" panose="020F0502020204030204" pitchFamily="34" charset="0"/>
              </a:rPr>
              <a:t>E</a:t>
            </a:r>
            <a:r>
              <a:rPr lang="it-IT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laborare e realizzare progetti riguardanti lo sviluppo delle proprie attività di studio e di lavoro, utilizzando le conoscenze apprese per stabilire obiettivi significativi e realistici e le relative priorità, valutando i vincoli e le possibilità esistenti, definendo strategie di azione e verificando i risultati raggiunti. </a:t>
            </a:r>
          </a:p>
          <a:p>
            <a:endParaRPr lang="it-IT" sz="240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00ADD87-9D7D-46DA-933B-E793CE60643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2050" name="Picture 2" descr="Progetto Adolescenti">
            <a:extLst>
              <a:ext uri="{FF2B5EF4-FFF2-40B4-BE49-F238E27FC236}">
                <a16:creationId xmlns:a16="http://schemas.microsoft.com/office/drawing/2014/main" id="{ED73BCE5-4362-423D-98D0-8FB6977340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99" y="2194558"/>
            <a:ext cx="5377650" cy="4037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3220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6E8BB7-319D-4318-8084-037BE534D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3604" y="764373"/>
            <a:ext cx="9082596" cy="1293028"/>
          </a:xfrm>
        </p:spPr>
        <p:txBody>
          <a:bodyPr>
            <a:noAutofit/>
          </a:bodyPr>
          <a:lstStyle/>
          <a:p>
            <a:r>
              <a:rPr lang="it-IT" sz="3000" dirty="0"/>
              <a:t>3) Comunicare o comprendere messaggi di genere diverso e di complessità diversa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92BDAF3-48C9-47CA-88D4-51AF1705273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it-IT" sz="24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Comunicare o comprendere messaggi di genere diverso (quotidiano, letterario, tecnico, scientifico) e di complessità diversa, trasmessi utilizzando linguaggi diversi (verbale, matematico, scientifico, simbolico, ecc.) mediante diversi supporti (cartacei, informatici e multimediali) o rappresentare eventi, fenomeni, principi, concetti, norme, procedure, atteggiamenti, stati d’animo, emozioni, ecc. utilizzando linguaggi diversi (verbale, matematico, scientifico, simbolico, ecc.) e diverse conoscenze disciplinari, mediante diversi supporti (cartacei, informatici e multimediali). </a:t>
            </a:r>
            <a:endParaRPr lang="it-IT" sz="2400" dirty="0"/>
          </a:p>
        </p:txBody>
      </p:sp>
      <p:pic>
        <p:nvPicPr>
          <p:cNvPr id="3074" name="Picture 2" descr="Comunicare il rischio: la normativa e i principi della...">
            <a:extLst>
              <a:ext uri="{FF2B5EF4-FFF2-40B4-BE49-F238E27FC236}">
                <a16:creationId xmlns:a16="http://schemas.microsoft.com/office/drawing/2014/main" id="{F0653E7A-2526-41AB-B77D-C5B09A5403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682831"/>
            <a:ext cx="5334000" cy="2732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0123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6E8BB7-319D-4318-8084-037BE534D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3604" y="764373"/>
            <a:ext cx="9082596" cy="1293028"/>
          </a:xfrm>
        </p:spPr>
        <p:txBody>
          <a:bodyPr>
            <a:noAutofit/>
          </a:bodyPr>
          <a:lstStyle/>
          <a:p>
            <a:r>
              <a:rPr lang="it-IT" sz="3000" dirty="0"/>
              <a:t>4) Collaborare e partecipare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92BDAF3-48C9-47CA-88D4-51AF1705273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it-IT" sz="1800" b="1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it-IT" sz="1800" b="1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it-IT" sz="1800" b="1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it-IT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interagire in gruppo, comprendendo i diversi punti di vista, valorizzando le proprie e le altrui capacità, gestendo la conflittualità, contribuendo all’apprendimento comune ed alla realizzazione delle attività collettive, nel riconoscimento dei diritti fondamentali degli altri. </a:t>
            </a:r>
          </a:p>
          <a:p>
            <a:pPr marL="0" indent="0">
              <a:buNone/>
            </a:pPr>
            <a:endParaRPr lang="it-IT" sz="2400" dirty="0"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1026" name="Picture 2" descr="Come collaborare con gli altri">
            <a:extLst>
              <a:ext uri="{FF2B5EF4-FFF2-40B4-BE49-F238E27FC236}">
                <a16:creationId xmlns:a16="http://schemas.microsoft.com/office/drawing/2014/main" id="{83C57240-EA10-414F-9C79-5D43CE5404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445" y="3002417"/>
            <a:ext cx="5017465" cy="2211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7687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6E8BB7-319D-4318-8084-037BE534D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5114" y="764373"/>
            <a:ext cx="9231086" cy="1293028"/>
          </a:xfrm>
        </p:spPr>
        <p:txBody>
          <a:bodyPr>
            <a:noAutofit/>
          </a:bodyPr>
          <a:lstStyle/>
          <a:p>
            <a:r>
              <a:rPr lang="it-IT" sz="3000" dirty="0"/>
              <a:t>5) Agire in modo autonomo e responsabile 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92BDAF3-48C9-47CA-88D4-51AF1705273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it-IT" sz="1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it-IT" sz="18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it-IT" sz="1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it-IT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sapersi inserire in modo attivo e consapevole nella vita sociale e far valere al suo interno i propri diritti e bisogni riconoscendo al contempo quelli altrui, le opportunità comuni, i limiti, le regole, le responsabilità. </a:t>
            </a:r>
          </a:p>
          <a:p>
            <a:pPr marL="0" indent="0">
              <a:buNone/>
            </a:pPr>
            <a:endParaRPr lang="it-IT" sz="2400" dirty="0"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2050" name="Picture 2" descr="VizEat: socializzare e guadagnare a Parigi cucinando in casa propria">
            <a:extLst>
              <a:ext uri="{FF2B5EF4-FFF2-40B4-BE49-F238E27FC236}">
                <a16:creationId xmlns:a16="http://schemas.microsoft.com/office/drawing/2014/main" id="{4DBA3FA9-80FE-4953-9A78-3ED7265920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800" y="2328182"/>
            <a:ext cx="5122001" cy="303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2859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6E8BB7-319D-4318-8084-037BE534D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5114" y="764373"/>
            <a:ext cx="9231086" cy="1293028"/>
          </a:xfrm>
        </p:spPr>
        <p:txBody>
          <a:bodyPr>
            <a:noAutofit/>
          </a:bodyPr>
          <a:lstStyle/>
          <a:p>
            <a:r>
              <a:rPr lang="it-IT" sz="3000" dirty="0"/>
              <a:t>6) Risolvere problemi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92BDAF3-48C9-47CA-88D4-51AF1705273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spcAft>
                <a:spcPts val="195"/>
              </a:spcAft>
              <a:buNone/>
            </a:pPr>
            <a:endParaRPr lang="it-IT" sz="18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spcAft>
                <a:spcPts val="195"/>
              </a:spcAft>
              <a:buNone/>
            </a:pPr>
            <a:endParaRPr lang="it-IT" sz="1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spcAft>
                <a:spcPts val="195"/>
              </a:spcAft>
              <a:buNone/>
            </a:pPr>
            <a:r>
              <a:rPr lang="it-IT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affrontare situazioni problematiche costruendo e verificando ipotesi, individuando le fonti e le risorse adeguate, raccogliendo e valutando i dati, proponendo soluzioni utilizzando, secondo il tipo di problema, contenuti e metodi delle diverse discipline. </a:t>
            </a:r>
          </a:p>
          <a:p>
            <a:pPr marL="0" indent="0">
              <a:buNone/>
            </a:pPr>
            <a:endParaRPr lang="it-IT" sz="2400" dirty="0"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3074" name="Picture 2" descr="Prevenire anziche' correggere: strumenti per risolvere problemi ricorrenti  - Gruppo Galgano">
            <a:extLst>
              <a:ext uri="{FF2B5EF4-FFF2-40B4-BE49-F238E27FC236}">
                <a16:creationId xmlns:a16="http://schemas.microsoft.com/office/drawing/2014/main" id="{0444BB5F-ECB6-4E54-BA77-8BECBBDF09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490" y="2356757"/>
            <a:ext cx="5172801" cy="2443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8297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6E8BB7-319D-4318-8084-037BE534D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5114" y="764373"/>
            <a:ext cx="9231086" cy="1293028"/>
          </a:xfrm>
        </p:spPr>
        <p:txBody>
          <a:bodyPr>
            <a:noAutofit/>
          </a:bodyPr>
          <a:lstStyle/>
          <a:p>
            <a:r>
              <a:rPr lang="it-IT" sz="3000" dirty="0"/>
              <a:t>7) Individuare collegamenti e relazioni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92BDAF3-48C9-47CA-88D4-51AF1705273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spcAft>
                <a:spcPts val="195"/>
              </a:spcAft>
              <a:buNone/>
            </a:pPr>
            <a:endParaRPr lang="it-IT" sz="18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spcAft>
                <a:spcPts val="195"/>
              </a:spcAft>
              <a:buNone/>
            </a:pPr>
            <a:endParaRPr lang="it-IT" sz="1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spcAft>
                <a:spcPts val="195"/>
              </a:spcAft>
              <a:buNone/>
            </a:pPr>
            <a:r>
              <a:rPr lang="it-IT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individuare e rappresentare, elaborando argomentazioni coerenti, collegamenti e relazioni tra fenomeni, eventi e concetti diversi, anche appartenenti a diversi ambiti disciplinari, e lontani nello spazio e nel tempo, cogliendone la natura sistemica, individuando analogie e differenze, coerenze ed incoerenze, cause ed effetti e la loro natura probabilistica. </a:t>
            </a:r>
            <a:endParaRPr lang="it-IT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Agevolazioni PMI: escluse le imprese collegate - PMI.it">
            <a:extLst>
              <a:ext uri="{FF2B5EF4-FFF2-40B4-BE49-F238E27FC236}">
                <a16:creationId xmlns:a16="http://schemas.microsoft.com/office/drawing/2014/main" id="{8C621027-E42B-4622-86B1-3FED07898A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057401"/>
            <a:ext cx="5715000" cy="370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61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6E8BB7-319D-4318-8084-037BE534D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5114" y="764373"/>
            <a:ext cx="9231086" cy="1293028"/>
          </a:xfrm>
        </p:spPr>
        <p:txBody>
          <a:bodyPr>
            <a:noAutofit/>
          </a:bodyPr>
          <a:lstStyle/>
          <a:p>
            <a:r>
              <a:rPr lang="it-IT" sz="3000" dirty="0"/>
              <a:t>8) Acquisire e interpretare l’informazione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92BDAF3-48C9-47CA-88D4-51AF1705273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it-IT" sz="24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it-IT" sz="24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it-IT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acquisire ed interpretare criticamente l'informazione ricevuta nei diversi ambiti ed attraverso diversi strumenti comunicativi, valutandone l’attendibilità e l’utilità, distinguendo fatti e opinioni. </a:t>
            </a:r>
          </a:p>
        </p:txBody>
      </p:sp>
      <p:pic>
        <p:nvPicPr>
          <p:cNvPr id="5122" name="Picture 2" descr="Ragionamento umano, processi logici e bias: le carte di Wason">
            <a:extLst>
              <a:ext uri="{FF2B5EF4-FFF2-40B4-BE49-F238E27FC236}">
                <a16:creationId xmlns:a16="http://schemas.microsoft.com/office/drawing/2014/main" id="{359CB483-694A-4639-B8CB-7818B346D9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2194559"/>
            <a:ext cx="5740401" cy="3224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48986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6E8BB7-319D-4318-8084-037BE534D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1) Imparare ad imparare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92BDAF3-48C9-47CA-88D4-51AF1705273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it-IT" sz="24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it-IT" sz="2400" dirty="0">
                <a:latin typeface="Arial" panose="020B0604020202020204" pitchFamily="34" charset="0"/>
                <a:ea typeface="Calibri" panose="020F0502020204030204" pitchFamily="34" charset="0"/>
              </a:rPr>
              <a:t>Or</a:t>
            </a:r>
            <a:r>
              <a:rPr lang="it-IT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ganizzare il proprio apprendimento, individuando, scegliendo ed utilizzando varie fonti e varie modalità di informazione e di formazione (formale, non formale ed informale), anche in funzione dei tempi disponibili, delle proprie strategie e del proprio metodo di studio e di lavoro. </a:t>
            </a:r>
          </a:p>
          <a:p>
            <a:endParaRPr lang="it-IT" sz="2400" dirty="0"/>
          </a:p>
        </p:txBody>
      </p:sp>
      <p:pic>
        <p:nvPicPr>
          <p:cNvPr id="1026" name="Picture 2" descr="Imparare come imparare – miglioraresempre.it">
            <a:extLst>
              <a:ext uri="{FF2B5EF4-FFF2-40B4-BE49-F238E27FC236}">
                <a16:creationId xmlns:a16="http://schemas.microsoft.com/office/drawing/2014/main" id="{9566533C-21B7-4CCC-BC50-20D559EF7907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603659"/>
            <a:ext cx="5334000" cy="3204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64339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D1FAC35-C990-404C-BCD3-1EA189101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1) Imparare a imparare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2E4E01A-7981-4EC9-9C3C-5BD62890C3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it-IT" b="1" i="1" dirty="0">
                <a:effectLst/>
                <a:latin typeface="Gentium Basic"/>
              </a:rPr>
              <a:t>L’apprendimento formale, non formale, informale</a:t>
            </a:r>
          </a:p>
          <a:p>
            <a:pPr marL="0" indent="0" algn="ctr">
              <a:buNone/>
            </a:pPr>
            <a:endParaRPr lang="it-IT" sz="800" b="1" i="1" dirty="0">
              <a:effectLst/>
              <a:latin typeface="Gentium Basic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it-IT" sz="1800" i="1" dirty="0">
                <a:latin typeface="Gentium Basic"/>
              </a:rPr>
              <a:t>L</a:t>
            </a:r>
            <a:r>
              <a:rPr lang="it-IT" sz="1800" b="0" i="1" dirty="0">
                <a:effectLst/>
                <a:latin typeface="Gentium Basic"/>
              </a:rPr>
              <a:t>’apprendimento formale</a:t>
            </a:r>
            <a:r>
              <a:rPr lang="it-IT" sz="1800" b="0" i="0" dirty="0">
                <a:effectLst/>
                <a:latin typeface="Gentium Basic"/>
              </a:rPr>
              <a:t> che si svolge negli istituti di istruzione e di formazione e porta all’acquisizione di diplomi e di qualifiche riconosciute;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it-IT" sz="800" b="0" i="0" dirty="0">
              <a:effectLst/>
              <a:latin typeface="Gentium Basic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it-IT" sz="1800" b="0" i="1" dirty="0">
                <a:effectLst/>
                <a:latin typeface="Gentium Basic"/>
              </a:rPr>
              <a:t>l’apprendimento non formale</a:t>
            </a:r>
            <a:r>
              <a:rPr lang="it-IT" sz="1800" b="0" i="0" dirty="0">
                <a:effectLst/>
                <a:latin typeface="Gentium Basic"/>
              </a:rPr>
              <a:t> che si svolge al di fuori delle principali strutture d’istruzione e di formazione e, di solito, non porta a certificati ufficiali. L’apprendimento non formale è dispensato sul luogo di lavoro o nel quadro di attività di organizzazioni o gruppi della società civile (associazioni giovanili, sindacati o partiti politici). Può essere fornito anche da organizzazioni o servizi istituiti a complemento dei sistemi formali (quali corsi di istruzione artistica, musicale e sportiva o corsi privati per la preparazione ad esami);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it-IT" sz="800" b="0" i="0" dirty="0">
              <a:effectLst/>
              <a:latin typeface="Gentium Basic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it-IT" sz="1800" b="0" i="1" dirty="0">
                <a:effectLst/>
                <a:latin typeface="Gentium Basic"/>
              </a:rPr>
              <a:t>l’apprendimento informale</a:t>
            </a:r>
            <a:r>
              <a:rPr lang="it-IT" sz="1800" b="0" i="0" dirty="0">
                <a:effectLst/>
                <a:latin typeface="Gentium Basic"/>
              </a:rPr>
              <a:t> corollario naturale alla vita quotidiana. Contrariamente all’apprendimento formale e non formale, esso non è necessariamente intenzionale e può pertanto non essere riconosciuto, a volte dallo stesso interessato, come apporto alle sue conoscenze e competenze”.</a:t>
            </a:r>
          </a:p>
          <a:p>
            <a:br>
              <a:rPr lang="it-IT" sz="1800" dirty="0"/>
            </a:br>
            <a:endParaRPr lang="it-IT" sz="1800" b="0" i="0" dirty="0">
              <a:effectLst/>
              <a:latin typeface="Gentium Basic"/>
            </a:endParaRPr>
          </a:p>
          <a:p>
            <a:endParaRPr lang="it-IT" sz="1800" dirty="0"/>
          </a:p>
          <a:p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21697051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D1FAC35-C990-404C-BCD3-1EA189101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1) Imparare a imparare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2E4E01A-7981-4EC9-9C3C-5BD62890C3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1800" dirty="0">
                <a:latin typeface="Arial" panose="020B0604020202020204" pitchFamily="34" charset="0"/>
                <a:ea typeface="Calibri" panose="020F0502020204030204" pitchFamily="34" charset="0"/>
              </a:rPr>
              <a:t>Or</a:t>
            </a:r>
            <a:r>
              <a:rPr lang="it-IT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ganizzare il proprio apprendimento, individuando, scegliendo ed utilizzando varie fonti e varie modalità di informazione e di formazione (formale, non formale ed informale), anche in funzione dei tempi disponibili, delle proprie strategie e del proprio metodo di studio e di lavoro. </a:t>
            </a:r>
          </a:p>
          <a:p>
            <a:endParaRPr lang="it-IT" sz="1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r>
              <a:rPr lang="it-IT" dirty="0"/>
              <a:t>Quali fonti usate per informarvi sui temi del cibo? </a:t>
            </a:r>
          </a:p>
          <a:p>
            <a:r>
              <a:rPr lang="it-IT" dirty="0"/>
              <a:t>Quali formali, quali non formali, quali  informali, quali con adulti, quali tra pari?</a:t>
            </a:r>
          </a:p>
          <a:p>
            <a:r>
              <a:rPr lang="it-IT" dirty="0"/>
              <a:t>Quanto tempo dedicate ad scegliere e verificare le fonti?</a:t>
            </a:r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597335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6E8BB7-319D-4318-8084-037BE534D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2) progettare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92BDAF3-48C9-47CA-88D4-51AF1705273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it-IT" sz="24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it-IT" sz="18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it-IT" sz="1800" dirty="0">
                <a:latin typeface="Arial" panose="020B0604020202020204" pitchFamily="34" charset="0"/>
                <a:ea typeface="Calibri" panose="020F0502020204030204" pitchFamily="34" charset="0"/>
              </a:rPr>
              <a:t>E</a:t>
            </a:r>
            <a:r>
              <a:rPr lang="it-IT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laborare e realizzare progetti riguardanti lo sviluppo delle proprie attività di studio e di lavoro, utilizzando le conoscenze apprese per stabilire obiettivi significativi e realistici e le relative priorità, valutando i vincoli e le possibilità esistenti, definendo strategie di azione e verificando i risultati raggiunti. </a:t>
            </a:r>
          </a:p>
          <a:p>
            <a:endParaRPr lang="it-IT" sz="240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00ADD87-9D7D-46DA-933B-E793CE60643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2050" name="Picture 2" descr="Progetto Adolescenti">
            <a:extLst>
              <a:ext uri="{FF2B5EF4-FFF2-40B4-BE49-F238E27FC236}">
                <a16:creationId xmlns:a16="http://schemas.microsoft.com/office/drawing/2014/main" id="{ED73BCE5-4362-423D-98D0-8FB6977340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99" y="2194558"/>
            <a:ext cx="5377650" cy="4037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49444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84BA741-4DA2-4524-9516-817C5170F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2) progettare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E4D5E3C-CBDB-40AE-B32B-68A7FF9669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sz="1800" dirty="0">
                <a:latin typeface="Arial" panose="020B0604020202020204" pitchFamily="34" charset="0"/>
                <a:ea typeface="Calibri" panose="020F0502020204030204" pitchFamily="34" charset="0"/>
              </a:rPr>
              <a:t>E</a:t>
            </a:r>
            <a:r>
              <a:rPr lang="it-IT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laborare e realizzare progetti riguardanti lo sviluppo delle proprie attività di studio e di lavoro, utilizzando le conoscenze apprese per stabilire obiettivi significativi e realistici e le relative priorità, valutando i vincoli e le possibilità esistenti, definendo strategie di azione e verificando i risultati raggiunti. </a:t>
            </a:r>
          </a:p>
          <a:p>
            <a:pPr marL="0" indent="0">
              <a:buNone/>
            </a:pPr>
            <a:endParaRPr lang="it-IT" sz="18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r>
              <a:rPr lang="it-IT" sz="1800" dirty="0">
                <a:latin typeface="Arial" panose="020B0604020202020204" pitchFamily="34" charset="0"/>
                <a:ea typeface="Calibri" panose="020F0502020204030204" pitchFamily="34" charset="0"/>
              </a:rPr>
              <a:t>Avete fatto un progetto relativo al vostro studio del cibo? </a:t>
            </a:r>
          </a:p>
          <a:p>
            <a:r>
              <a:rPr lang="it-IT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Se sì, quale? Se no, perché?</a:t>
            </a:r>
          </a:p>
          <a:p>
            <a:r>
              <a:rPr lang="it-IT" sz="1800" dirty="0">
                <a:latin typeface="Arial" panose="020B0604020202020204" pitchFamily="34" charset="0"/>
                <a:ea typeface="Calibri" panose="020F0502020204030204" pitchFamily="34" charset="0"/>
              </a:rPr>
              <a:t>Quali obiettivi vi ponete affrontando la questione del cibo?</a:t>
            </a:r>
          </a:p>
          <a:p>
            <a:r>
              <a:rPr lang="it-IT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Quali attività vorreste fare?</a:t>
            </a:r>
            <a:endParaRPr lang="it-IT" sz="18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r>
              <a:rPr lang="it-IT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Quali risultati vorreste raggiungere?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294110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6E8BB7-319D-4318-8084-037BE534D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3604" y="764373"/>
            <a:ext cx="9082596" cy="1293028"/>
          </a:xfrm>
        </p:spPr>
        <p:txBody>
          <a:bodyPr>
            <a:noAutofit/>
          </a:bodyPr>
          <a:lstStyle/>
          <a:p>
            <a:r>
              <a:rPr lang="it-IT" sz="3000" dirty="0"/>
              <a:t>3) Comunicare o comprendere messaggi di genere diverso e di complessità diversa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92BDAF3-48C9-47CA-88D4-51AF1705273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it-IT" sz="24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Comunicare o comprendere messaggi di genere diverso (quotidiano, letterario, tecnico, scientifico) e di complessità diversa, trasmessi utilizzando linguaggi diversi (verbale, matematico, scientifico, simbolico, ecc.) mediante diversi supporti (cartacei, informatici e multimediali) o rappresentare eventi, fenomeni, principi, concetti, norme, procedure, atteggiamenti, stati d’animo, emozioni, ecc. utilizzando linguaggi diversi (verbale, matematico, scientifico, simbolico, ecc.) e diverse conoscenze disciplinari, mediante diversi supporti (cartacei, informatici e multimediali). </a:t>
            </a:r>
            <a:endParaRPr lang="it-IT" sz="2400" dirty="0"/>
          </a:p>
        </p:txBody>
      </p:sp>
      <p:pic>
        <p:nvPicPr>
          <p:cNvPr id="3074" name="Picture 2" descr="Comunicare il rischio: la normativa e i principi della...">
            <a:extLst>
              <a:ext uri="{FF2B5EF4-FFF2-40B4-BE49-F238E27FC236}">
                <a16:creationId xmlns:a16="http://schemas.microsoft.com/office/drawing/2014/main" id="{F0653E7A-2526-41AB-B77D-C5B09A5403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682831"/>
            <a:ext cx="5334000" cy="2732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98120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E803381-1E35-4206-9D52-FEE11AC21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3000" dirty="0"/>
              <a:t>3) Comunicare o comprendere messaggi di genere diverso e di complessità diversa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F62D3C5-35C5-4AF0-931B-3A5CB545A2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Comunicare o comprendere messaggi di genere diverso (quotidiano, letterario, tecnico, scientifico) e di complessità diversa, trasmessi utilizzando linguaggi diversi (verbale, matematico, scientifico, simbolico, ecc.) mediante diversi supporti (cartacei, informatici e multimediali) o rappresentare eventi, fenomeni, principi, concetti, norme, procedure, atteggiamenti, stati d’animo, emozioni, ecc. utilizzando linguaggi diversi (verbale, matematico, scientifico, simbolico, ecc.) e diverse conoscenze disciplinari, mediante diversi supporti (cartacei, informatici e multimediali). </a:t>
            </a:r>
          </a:p>
          <a:p>
            <a:pPr marL="0" indent="0">
              <a:buNone/>
            </a:pPr>
            <a:endParaRPr lang="it-IT" sz="1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it-IT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Cosa conoscete del cibo in relazione al linguaggio: quotidiano, letterario, tecnico, scientifico?</a:t>
            </a:r>
          </a:p>
          <a:p>
            <a:r>
              <a:rPr lang="it-IT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Come sapete comunicare rispetto al cibo con linguaggio verbale, matematico, scientifico, simbolico)?</a:t>
            </a:r>
          </a:p>
          <a:p>
            <a:r>
              <a:rPr lang="it-IT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Sapete comunicare rispetto al cibo con linguaggio cartaceo, informatico, multimediale?</a:t>
            </a:r>
            <a:endParaRPr lang="it-IT" sz="1800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996690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6E8BB7-319D-4318-8084-037BE534D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3604" y="764373"/>
            <a:ext cx="9082596" cy="1293028"/>
          </a:xfrm>
        </p:spPr>
        <p:txBody>
          <a:bodyPr>
            <a:noAutofit/>
          </a:bodyPr>
          <a:lstStyle/>
          <a:p>
            <a:r>
              <a:rPr lang="it-IT" sz="3000" dirty="0"/>
              <a:t>4) Collaborare e partecipare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92BDAF3-48C9-47CA-88D4-51AF1705273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it-IT" sz="1800" b="1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it-IT" sz="1800" b="1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it-IT" sz="1800" b="1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it-IT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interagire in gruppo, comprendendo i diversi punti di vista, valorizzando le proprie e le altrui capacità, gestendo la conflittualità, contribuendo all’apprendimento comune ed alla realizzazione delle attività collettive, nel riconoscimento dei diritti fondamentali degli altri. </a:t>
            </a:r>
          </a:p>
          <a:p>
            <a:pPr marL="0" indent="0">
              <a:buNone/>
            </a:pPr>
            <a:endParaRPr lang="it-IT" sz="2400" dirty="0"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1026" name="Picture 2" descr="Come collaborare con gli altri">
            <a:extLst>
              <a:ext uri="{FF2B5EF4-FFF2-40B4-BE49-F238E27FC236}">
                <a16:creationId xmlns:a16="http://schemas.microsoft.com/office/drawing/2014/main" id="{83C57240-EA10-414F-9C79-5D43CE5404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445" y="3002417"/>
            <a:ext cx="5017465" cy="2211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52970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5C5B02B-72C7-48F4-B4C6-541D99A8D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000" dirty="0"/>
              <a:t>4) Collaborare e partecipare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6675693-35AD-4B86-9696-6949E35AED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interagire in gruppo, comprendendo i diversi punti di vista, valorizzando le proprie e le altrui capacità, gestendo la conflittualità, contribuendo all’apprendimento comune ed alla realizzazione delle attività collettive, nel riconoscimento dei diritti fondamentali degli altri. </a:t>
            </a:r>
          </a:p>
          <a:p>
            <a:pPr marL="0" indent="0">
              <a:buNone/>
            </a:pPr>
            <a:endParaRPr lang="it-IT" sz="20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it-IT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Che significa interagire in gruppo rispetto al tema del cibo?</a:t>
            </a:r>
          </a:p>
          <a:p>
            <a:pPr marL="0" indent="0">
              <a:buNone/>
            </a:pPr>
            <a:r>
              <a:rPr lang="it-IT" sz="2000" dirty="0">
                <a:latin typeface="Arial" panose="020B0604020202020204" pitchFamily="34" charset="0"/>
                <a:ea typeface="Calibri" panose="020F0502020204030204" pitchFamily="34" charset="0"/>
              </a:rPr>
              <a:t>Lavorando in gruppo riesco a valorizzare le capacità di ognuno? </a:t>
            </a:r>
          </a:p>
          <a:p>
            <a:pPr marL="0" indent="0">
              <a:buNone/>
            </a:pPr>
            <a:r>
              <a:rPr lang="it-IT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Che tipo di conflittualità può nascere su questo tema?</a:t>
            </a:r>
          </a:p>
          <a:p>
            <a:pPr marL="0" indent="0">
              <a:buNone/>
            </a:pPr>
            <a:r>
              <a:rPr lang="it-IT" sz="2000" dirty="0">
                <a:latin typeface="Arial" panose="020B0604020202020204" pitchFamily="34" charset="0"/>
                <a:ea typeface="Calibri" panose="020F0502020204030204" pitchFamily="34" charset="0"/>
              </a:rPr>
              <a:t>Che significa sul tema del cibo apprendere in comune e realizzare attività collettive?</a:t>
            </a:r>
          </a:p>
          <a:p>
            <a:pPr marL="0" indent="0">
              <a:buNone/>
            </a:pPr>
            <a:r>
              <a:rPr lang="it-IT" sz="2000" dirty="0">
                <a:latin typeface="Arial" panose="020B0604020202020204" pitchFamily="34" charset="0"/>
                <a:ea typeface="Calibri" panose="020F0502020204030204" pitchFamily="34" charset="0"/>
              </a:rPr>
              <a:t>Sul tema del cibo quali possono essere i diritti fondamentali degli altri?</a:t>
            </a:r>
          </a:p>
          <a:p>
            <a:pPr marL="0" indent="0">
              <a:buNone/>
            </a:pPr>
            <a:endParaRPr lang="it-IT" sz="20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endParaRPr lang="it-IT" sz="20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endParaRPr lang="it-IT" sz="20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632529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6E8BB7-319D-4318-8084-037BE534D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5114" y="764373"/>
            <a:ext cx="9231086" cy="1293028"/>
          </a:xfrm>
        </p:spPr>
        <p:txBody>
          <a:bodyPr>
            <a:noAutofit/>
          </a:bodyPr>
          <a:lstStyle/>
          <a:p>
            <a:r>
              <a:rPr lang="it-IT" sz="3000" dirty="0"/>
              <a:t>5) Agire in modo autonomo e responsabile 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92BDAF3-48C9-47CA-88D4-51AF1705273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it-IT" sz="1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it-IT" sz="18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it-IT" sz="1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it-IT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sapersi inserire in modo attivo e consapevole nella vita sociale e far valere al suo interno i propri diritti e bisogni riconoscendo al contempo quelli altrui, le opportunità comuni, i limiti, le regole, le responsabilità. </a:t>
            </a:r>
          </a:p>
          <a:p>
            <a:pPr marL="0" indent="0">
              <a:buNone/>
            </a:pPr>
            <a:endParaRPr lang="it-IT" sz="2400" dirty="0"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2050" name="Picture 2" descr="VizEat: socializzare e guadagnare a Parigi cucinando in casa propria">
            <a:extLst>
              <a:ext uri="{FF2B5EF4-FFF2-40B4-BE49-F238E27FC236}">
                <a16:creationId xmlns:a16="http://schemas.microsoft.com/office/drawing/2014/main" id="{4DBA3FA9-80FE-4953-9A78-3ED7265920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800" y="2328182"/>
            <a:ext cx="5122001" cy="303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13513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B784BFF-967D-4360-8AC0-2967E9C45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000" dirty="0"/>
              <a:t>5) Agire in modo autonomo e responsabile 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B4F3D01-CA73-4EAB-98DB-9959196766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sapersi inserire in modo attivo e consapevole nella vita sociale e far valere al suo interno i propri diritti e bisogni riconoscendo al contempo quelli altrui, le opportunità comuni, i limiti, le regole, le responsabilità. </a:t>
            </a:r>
          </a:p>
          <a:p>
            <a:endParaRPr lang="it-IT" dirty="0"/>
          </a:p>
          <a:p>
            <a:r>
              <a:rPr lang="it-IT" dirty="0"/>
              <a:t>In quali modi potete inserirvi in modo attivo e responsabile nella vita sociale rispetto al tema del cibo?</a:t>
            </a:r>
          </a:p>
          <a:p>
            <a:r>
              <a:rPr lang="it-IT" dirty="0"/>
              <a:t>In quale modo potete far valere i vostri diritti e bisogni sul tema del cibo?</a:t>
            </a:r>
          </a:p>
          <a:p>
            <a:r>
              <a:rPr lang="it-IT" dirty="0"/>
              <a:t>In quale modo potete riconoscere i diritti altrui, le comuni opportunità, i limiti, le regole, le responsabilità sul tema del cibo?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590640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6E8BB7-319D-4318-8084-037BE534D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5114" y="764373"/>
            <a:ext cx="9231086" cy="1293028"/>
          </a:xfrm>
        </p:spPr>
        <p:txBody>
          <a:bodyPr>
            <a:noAutofit/>
          </a:bodyPr>
          <a:lstStyle/>
          <a:p>
            <a:r>
              <a:rPr lang="it-IT" sz="3000" dirty="0"/>
              <a:t>6) Risolvere problemi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92BDAF3-48C9-47CA-88D4-51AF1705273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spcAft>
                <a:spcPts val="195"/>
              </a:spcAft>
              <a:buNone/>
            </a:pPr>
            <a:endParaRPr lang="it-IT" sz="18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spcAft>
                <a:spcPts val="195"/>
              </a:spcAft>
              <a:buNone/>
            </a:pPr>
            <a:endParaRPr lang="it-IT" sz="1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spcAft>
                <a:spcPts val="195"/>
              </a:spcAft>
              <a:buNone/>
            </a:pPr>
            <a:r>
              <a:rPr lang="it-IT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affrontare situazioni problematiche costruendo e verificando ipotesi, individuando le fonti e le risorse adeguate, raccogliendo e valutando i dati, proponendo soluzioni utilizzando, secondo il tipo di problema, contenuti e metodi delle diverse discipline. </a:t>
            </a:r>
          </a:p>
          <a:p>
            <a:pPr marL="0" indent="0">
              <a:buNone/>
            </a:pPr>
            <a:endParaRPr lang="it-IT" sz="2400" dirty="0"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3074" name="Picture 2" descr="Prevenire anziche' correggere: strumenti per risolvere problemi ricorrenti  - Gruppo Galgano">
            <a:extLst>
              <a:ext uri="{FF2B5EF4-FFF2-40B4-BE49-F238E27FC236}">
                <a16:creationId xmlns:a16="http://schemas.microsoft.com/office/drawing/2014/main" id="{0444BB5F-ECB6-4E54-BA77-8BECBBDF09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490" y="2356757"/>
            <a:ext cx="5172801" cy="2443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65457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2602F6D-0090-45AD-A157-59DEA2F9A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000" dirty="0"/>
              <a:t>6) Risolvere problemi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2946E6C-A77D-40B2-BDB0-B08DC7E5B9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affrontare situazioni problematiche costruendo e verificando ipotesi, individuando le fonti e le risorse adeguate, raccogliendo e valutando i dati, proponendo soluzioni utilizzando, secondo il tipo di problema, contenuti e metodi delle diverse discipline. </a:t>
            </a:r>
          </a:p>
          <a:p>
            <a:endParaRPr lang="it-IT" dirty="0"/>
          </a:p>
          <a:p>
            <a:r>
              <a:rPr lang="it-IT" dirty="0"/>
              <a:t>Scegliete una situazione problematica realistica rispetto al problema del cibo </a:t>
            </a:r>
          </a:p>
          <a:p>
            <a:r>
              <a:rPr lang="it-IT" dirty="0"/>
              <a:t>Costruite ipotesi di intervento, individuate le fonti necessarie, le risorse disponibili, i dati recuperabili</a:t>
            </a:r>
          </a:p>
          <a:p>
            <a:r>
              <a:rPr lang="it-IT" dirty="0"/>
              <a:t>Proponete soluzioni usando tutti gli elementi individuati</a:t>
            </a:r>
          </a:p>
        </p:txBody>
      </p:sp>
    </p:spTree>
    <p:extLst>
      <p:ext uri="{BB962C8B-B14F-4D97-AF65-F5344CB8AC3E}">
        <p14:creationId xmlns:p14="http://schemas.microsoft.com/office/powerpoint/2010/main" val="28739830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6E8BB7-319D-4318-8084-037BE534D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5114" y="764373"/>
            <a:ext cx="9231086" cy="1293028"/>
          </a:xfrm>
        </p:spPr>
        <p:txBody>
          <a:bodyPr>
            <a:noAutofit/>
          </a:bodyPr>
          <a:lstStyle/>
          <a:p>
            <a:r>
              <a:rPr lang="it-IT" sz="3000" dirty="0"/>
              <a:t>7) Individuare collegamenti e relazioni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92BDAF3-48C9-47CA-88D4-51AF1705273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spcAft>
                <a:spcPts val="195"/>
              </a:spcAft>
              <a:buNone/>
            </a:pPr>
            <a:endParaRPr lang="it-IT" sz="18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spcAft>
                <a:spcPts val="195"/>
              </a:spcAft>
              <a:buNone/>
            </a:pPr>
            <a:endParaRPr lang="it-IT" sz="1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spcAft>
                <a:spcPts val="195"/>
              </a:spcAft>
              <a:buNone/>
            </a:pPr>
            <a:r>
              <a:rPr lang="it-IT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individuare e rappresentare, elaborando argomentazioni coerenti, collegamenti e relazioni tra fenomeni, eventi e concetti diversi, anche appartenenti a diversi ambiti disciplinari, e lontani nello spazio e nel tempo, cogliendone la natura sistemica, individuando analogie e differenze, coerenze ed incoerenze, cause ed effetti e la loro natura probabilistica. </a:t>
            </a:r>
            <a:endParaRPr lang="it-IT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Agevolazioni PMI: escluse le imprese collegate - PMI.it">
            <a:extLst>
              <a:ext uri="{FF2B5EF4-FFF2-40B4-BE49-F238E27FC236}">
                <a16:creationId xmlns:a16="http://schemas.microsoft.com/office/drawing/2014/main" id="{8C621027-E42B-4622-86B1-3FED07898A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057401"/>
            <a:ext cx="5715000" cy="370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13287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7C4305F-EBA7-486E-9F32-6BDB73FE4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000" dirty="0"/>
              <a:t>7) Individuare collegamenti e relazioni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87B8249-039C-4465-A109-49C9511656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individuare e rappresentare, elaborando argomentazioni coerenti, collegamenti e relazioni tra fenomeni, eventi e concetti diversi, anche appartenenti a diversi ambiti disciplinari, e lontani nello spazio e nel tempo, cogliendone la natura sistemica, individuando analogie e differenze, coerenze ed incoerenze, cause ed effetti e la loro natura probabilistica. </a:t>
            </a:r>
            <a:endParaRPr lang="it-IT" sz="1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it-IT" dirty="0"/>
          </a:p>
          <a:p>
            <a:r>
              <a:rPr lang="it-IT" dirty="0"/>
              <a:t>Individuate eventi e concetti diversi relativi al tema del cibo, anche lontani nello spazio e nel tempo, e individuate analogie e differenze, cause ed effetti</a:t>
            </a:r>
          </a:p>
        </p:txBody>
      </p:sp>
    </p:spTree>
    <p:extLst>
      <p:ext uri="{BB962C8B-B14F-4D97-AF65-F5344CB8AC3E}">
        <p14:creationId xmlns:p14="http://schemas.microsoft.com/office/powerpoint/2010/main" val="41669108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6E8BB7-319D-4318-8084-037BE534D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5114" y="764373"/>
            <a:ext cx="9231086" cy="1293028"/>
          </a:xfrm>
        </p:spPr>
        <p:txBody>
          <a:bodyPr>
            <a:noAutofit/>
          </a:bodyPr>
          <a:lstStyle/>
          <a:p>
            <a:r>
              <a:rPr lang="it-IT" sz="3000" dirty="0"/>
              <a:t>8) Acquisire e interpretare l’informazione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92BDAF3-48C9-47CA-88D4-51AF1705273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it-IT" sz="24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it-IT" sz="24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it-IT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acquisire ed interpretare criticamente l'informazione ricevuta nei diversi ambiti ed attraverso diversi strumenti comunicativi, valutandone l’attendibilità e l’utilità, distinguendo fatti e opinioni. </a:t>
            </a:r>
          </a:p>
        </p:txBody>
      </p:sp>
      <p:pic>
        <p:nvPicPr>
          <p:cNvPr id="5122" name="Picture 2" descr="Ragionamento umano, processi logici e bias: le carte di Wason">
            <a:extLst>
              <a:ext uri="{FF2B5EF4-FFF2-40B4-BE49-F238E27FC236}">
                <a16:creationId xmlns:a16="http://schemas.microsoft.com/office/drawing/2014/main" id="{359CB483-694A-4639-B8CB-7818B346D9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2194559"/>
            <a:ext cx="5740401" cy="3224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4118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38A8C0E-2574-4618-9613-1BE30933C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000" dirty="0"/>
              <a:t>8) Acquisire e interpretare l’informazione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41D0312-7A0A-4193-89FD-2A11158460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acquisire ed interpretare criticamente l'informazione ricevuta nei diversi ambiti ed attraverso diversi strumenti comunicativi, valutandone l’attendibilità e l’utilità, distinguendo fatti e opinioni.</a:t>
            </a:r>
          </a:p>
          <a:p>
            <a:pPr marL="0" indent="0">
              <a:buNone/>
            </a:pPr>
            <a:endParaRPr lang="it-IT" sz="20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it-IT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Quali fonti di informazione sul cibo potere ritenere attendibili, quali devo verificare e quali sono chiaramente inattendibili?</a:t>
            </a:r>
          </a:p>
          <a:p>
            <a:pPr marL="0" indent="0">
              <a:buNone/>
            </a:pPr>
            <a:r>
              <a:rPr lang="it-IT" sz="2000" dirty="0">
                <a:latin typeface="Arial" panose="020B0604020202020204" pitchFamily="34" charset="0"/>
                <a:ea typeface="Calibri" panose="020F0502020204030204" pitchFamily="34" charset="0"/>
              </a:rPr>
              <a:t>Quali sono i vari strumenti comunicativi attraverso cui potete acquisire informazioni sul cibo?</a:t>
            </a:r>
            <a:endParaRPr lang="it-IT" sz="20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80529657"/>
      </p:ext>
    </p:extLst>
  </p:cSld>
  <p:clrMapOvr>
    <a:masterClrMapping/>
  </p:clrMapOvr>
</p:sld>
</file>

<file path=ppt/theme/theme1.xml><?xml version="1.0" encoding="utf-8"?>
<a:theme xmlns:a="http://schemas.openxmlformats.org/drawingml/2006/main" name="Scia di vapore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TM04033937[[fn=Scia di vapore]]</Template>
  <TotalTime>157</TotalTime>
  <Words>1881</Words>
  <Application>Microsoft Office PowerPoint</Application>
  <PresentationFormat>Widescreen</PresentationFormat>
  <Paragraphs>126</Paragraphs>
  <Slides>26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26</vt:i4>
      </vt:variant>
    </vt:vector>
  </HeadingPairs>
  <TitlesOfParts>
    <vt:vector size="31" baseType="lpstr">
      <vt:lpstr>Arial</vt:lpstr>
      <vt:lpstr>Calibri</vt:lpstr>
      <vt:lpstr>Century Gothic</vt:lpstr>
      <vt:lpstr>Gentium Basic</vt:lpstr>
      <vt:lpstr>Scia di vapore</vt:lpstr>
      <vt:lpstr>Le otto competenze chiave di cittadinanza</vt:lpstr>
      <vt:lpstr>1) Imparare ad imparare</vt:lpstr>
      <vt:lpstr>2) progettare</vt:lpstr>
      <vt:lpstr>3) Comunicare o comprendere messaggi di genere diverso e di complessità diversa</vt:lpstr>
      <vt:lpstr>4) Collaborare e partecipare</vt:lpstr>
      <vt:lpstr>5) Agire in modo autonomo e responsabile </vt:lpstr>
      <vt:lpstr>6) Risolvere problemi</vt:lpstr>
      <vt:lpstr>7) Individuare collegamenti e relazioni</vt:lpstr>
      <vt:lpstr>8) Acquisire e interpretare l’informazione</vt:lpstr>
      <vt:lpstr>1) Imparare ad imparare</vt:lpstr>
      <vt:lpstr>1) Imparare a imparare</vt:lpstr>
      <vt:lpstr>1) Imparare a imparare</vt:lpstr>
      <vt:lpstr>2) progettare</vt:lpstr>
      <vt:lpstr>2) progettare</vt:lpstr>
      <vt:lpstr>3) Comunicare o comprendere messaggi di genere diverso e di complessità diversa</vt:lpstr>
      <vt:lpstr>3) Comunicare o comprendere messaggi di genere diverso e di complessità diversa</vt:lpstr>
      <vt:lpstr>4) Collaborare e partecipare</vt:lpstr>
      <vt:lpstr>4) Collaborare e partecipare</vt:lpstr>
      <vt:lpstr>5) Agire in modo autonomo e responsabile </vt:lpstr>
      <vt:lpstr>5) Agire in modo autonomo e responsabile </vt:lpstr>
      <vt:lpstr>6) Risolvere problemi</vt:lpstr>
      <vt:lpstr>6) Risolvere problemi</vt:lpstr>
      <vt:lpstr>7) Individuare collegamenti e relazioni</vt:lpstr>
      <vt:lpstr>7) Individuare collegamenti e relazioni</vt:lpstr>
      <vt:lpstr>8) Acquisire e interpretare l’informazione</vt:lpstr>
      <vt:lpstr>8) Acquisire e interpretare l’informazione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otto competenze chiave di cittadinanza</dc:title>
  <dc:creator>Luca Salvo</dc:creator>
  <cp:lastModifiedBy>Luca Salvo</cp:lastModifiedBy>
  <cp:revision>19</cp:revision>
  <dcterms:created xsi:type="dcterms:W3CDTF">2021-04-20T10:14:25Z</dcterms:created>
  <dcterms:modified xsi:type="dcterms:W3CDTF">2021-05-04T09:30:18Z</dcterms:modified>
</cp:coreProperties>
</file>